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1" r:id="rId2"/>
    <p:sldId id="272" r:id="rId3"/>
    <p:sldId id="273" r:id="rId4"/>
    <p:sldId id="256" r:id="rId5"/>
    <p:sldId id="263" r:id="rId6"/>
    <p:sldId id="264" r:id="rId7"/>
    <p:sldId id="270" r:id="rId8"/>
    <p:sldId id="258" r:id="rId9"/>
    <p:sldId id="260" r:id="rId10"/>
    <p:sldId id="259" r:id="rId11"/>
    <p:sldId id="262" r:id="rId12"/>
    <p:sldId id="267" r:id="rId13"/>
    <p:sldId id="269" r:id="rId14"/>
    <p:sldId id="265" r:id="rId15"/>
    <p:sldId id="266" r:id="rId16"/>
    <p:sldId id="268" r:id="rId1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CE1126"/>
    <a:srgbClr val="FFFFFF"/>
    <a:srgbClr val="FFFF00"/>
    <a:srgbClr val="FFFF99"/>
    <a:srgbClr val="FF9900"/>
    <a:srgbClr val="F2BF49"/>
    <a:srgbClr val="FF66FF"/>
    <a:srgbClr val="7A6E67"/>
    <a:srgbClr val="ADA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34" autoAdjust="0"/>
    <p:restoredTop sz="95405" autoAdjust="0"/>
  </p:normalViewPr>
  <p:slideViewPr>
    <p:cSldViewPr>
      <p:cViewPr varScale="1">
        <p:scale>
          <a:sx n="74" d="100"/>
          <a:sy n="74" d="100"/>
        </p:scale>
        <p:origin x="133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5A0C9-E830-1241-BEA3-6925DA004ECF}" type="datetimeFigureOut">
              <a:rPr lang="en-US" smtClean="0"/>
              <a:pPr/>
              <a:t>6/23/2014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84522-76EF-EF4D-8870-07F3436BA4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469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45082-6AF3-024B-A14D-C5AD8123919E}" type="datetimeFigureOut">
              <a:rPr lang="en-US" smtClean="0"/>
              <a:pPr/>
              <a:t>6/23/2014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6D18E-8B09-B24B-9169-4FC527B8D8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22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40C8AFB-4B5D-694C-B436-668C2761B5FC}" type="slidenum">
              <a:rPr lang="en-US" sz="1200"/>
              <a:pPr/>
              <a:t>2</a:t>
            </a:fld>
            <a:endParaRPr lang="en-US" sz="1200"/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560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 point ..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Main issue is I need more staff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Assistant Scientist IV is a new category that could help with hiring options but reduces retention incentives.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3DEB-BE5E-D146-995C-5262473528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31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7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1752600"/>
          </a:xfrm>
          <a:prstGeom prst="rect">
            <a:avLst/>
          </a:prstGeom>
          <a:solidFill>
            <a:srgbClr val="CE112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3400" y="2514600"/>
            <a:ext cx="7543800" cy="1066800"/>
          </a:xfrm>
        </p:spPr>
        <p:txBody>
          <a:bodyPr anchor="b"/>
          <a:lstStyle>
            <a:lvl1pPr>
              <a:defRPr>
                <a:solidFill>
                  <a:srgbClr val="F2BF4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581400"/>
            <a:ext cx="6248400" cy="1752600"/>
          </a:xfrm>
        </p:spPr>
        <p:txBody>
          <a:bodyPr/>
          <a:lstStyle>
            <a:lvl1pPr marL="0" indent="0">
              <a:buFont typeface="Times" charset="0"/>
              <a:buNone/>
              <a:defRPr sz="24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212725" y="34893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11" descr="ISU LEFT white.eps"/>
          <p:cNvPicPr>
            <a:picLocks noChangeAspect="1"/>
          </p:cNvPicPr>
          <p:nvPr userDrawn="1"/>
        </p:nvPicPr>
        <p:blipFill>
          <a:blip r:embed="rId2"/>
          <a:srcRect b="38235"/>
          <a:stretch>
            <a:fillRect/>
          </a:stretch>
        </p:blipFill>
        <p:spPr bwMode="auto">
          <a:xfrm>
            <a:off x="533400" y="644852"/>
            <a:ext cx="4724400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 userDrawn="1"/>
        </p:nvSpPr>
        <p:spPr>
          <a:xfrm>
            <a:off x="465712" y="1284291"/>
            <a:ext cx="34204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effectLst/>
                <a:latin typeface="Segoe UI Semibold" panose="020B07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Genome Informatics Facility</a:t>
            </a:r>
            <a:endParaRPr lang="en-US" sz="2000" b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E21836"/>
              </a:clrFrom>
              <a:clrTo>
                <a:srgbClr val="E218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" t="2087" r="10224" b="376"/>
          <a:stretch/>
        </p:blipFill>
        <p:spPr>
          <a:xfrm>
            <a:off x="7848600" y="152400"/>
            <a:ext cx="992064" cy="1449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7950" y="152400"/>
            <a:ext cx="2000250" cy="5029200"/>
          </a:xfrm>
        </p:spPr>
        <p:txBody>
          <a:bodyPr vert="eaVert"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5848350" cy="5029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295400"/>
            <a:ext cx="8778875" cy="4648200"/>
          </a:xfrm>
        </p:spPr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33800" cy="4114800"/>
          </a:xfrm>
        </p:spPr>
        <p:txBody>
          <a:bodyPr/>
          <a:lstStyle>
            <a:lvl1pPr>
              <a:defRPr sz="2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066800"/>
            <a:ext cx="3733800" cy="4114800"/>
          </a:xfrm>
        </p:spPr>
        <p:txBody>
          <a:bodyPr/>
          <a:lstStyle>
            <a:lvl1pPr>
              <a:defRPr sz="2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 userDrawn="1"/>
        </p:nvSpPr>
        <p:spPr bwMode="auto">
          <a:xfrm>
            <a:off x="0" y="6096000"/>
            <a:ext cx="9144000" cy="762000"/>
          </a:xfrm>
          <a:prstGeom prst="rect">
            <a:avLst/>
          </a:prstGeom>
          <a:solidFill>
            <a:srgbClr val="CE112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2725" y="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2724" y="1357416"/>
            <a:ext cx="8626475" cy="458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12725" y="34893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1" descr="ISU LEFT white.eps"/>
          <p:cNvPicPr>
            <a:picLocks noChangeAspect="1"/>
          </p:cNvPicPr>
          <p:nvPr userDrawn="1"/>
        </p:nvPicPr>
        <p:blipFill>
          <a:blip r:embed="rId13"/>
          <a:srcRect b="38235"/>
          <a:stretch>
            <a:fillRect/>
          </a:stretch>
        </p:blipFill>
        <p:spPr bwMode="auto">
          <a:xfrm>
            <a:off x="609600" y="6501530"/>
            <a:ext cx="3211600" cy="264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4">
            <a:clrChange>
              <a:clrFrom>
                <a:srgbClr val="E21836"/>
              </a:clrFrom>
              <a:clrTo>
                <a:srgbClr val="E218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" t="2087" r="10224" b="376"/>
          <a:stretch/>
        </p:blipFill>
        <p:spPr>
          <a:xfrm>
            <a:off x="0" y="6135961"/>
            <a:ext cx="466685" cy="682077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2pPr>
      <a:lvl3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3pPr>
      <a:lvl4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4pPr>
      <a:lvl5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Genome Informatics at Iowa </a:t>
            </a:r>
            <a:b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State University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Transforming raw data into informative data for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researchers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439" y="5985301"/>
            <a:ext cx="272742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Andrew Severin</a:t>
            </a:r>
          </a:p>
          <a:p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Genome Informatics Facility</a:t>
            </a:r>
          </a:p>
          <a:p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Iowa </a:t>
            </a:r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State </a:t>
            </a:r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University</a:t>
            </a:r>
            <a:endParaRPr lang="en-US" sz="16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021262" y="6231522"/>
            <a:ext cx="2111876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206 Science I</a:t>
            </a:r>
            <a:endParaRPr lang="en-US" sz="16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Iowa </a:t>
            </a:r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State </a:t>
            </a:r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561189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/>
          <p:cNvSpPr/>
          <p:nvPr/>
        </p:nvSpPr>
        <p:spPr bwMode="auto">
          <a:xfrm>
            <a:off x="3352800" y="1234624"/>
            <a:ext cx="2333707" cy="2826395"/>
          </a:xfrm>
          <a:prstGeom prst="roundRect">
            <a:avLst>
              <a:gd name="adj" fmla="val 6776"/>
            </a:avLst>
          </a:prstGeom>
          <a:solidFill>
            <a:schemeClr val="accent5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4" y="76200"/>
            <a:ext cx="8474075" cy="1143000"/>
          </a:xfrm>
        </p:spPr>
        <p:txBody>
          <a:bodyPr/>
          <a:lstStyle/>
          <a:p>
            <a:r>
              <a:rPr lang="en-US" dirty="0" smtClean="0"/>
              <a:t>High Performance Computing (HPC)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969" y="1715987"/>
            <a:ext cx="617538" cy="617538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3060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7151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7511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1602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8709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2800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6247" y="3151880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3" name="Group 42"/>
          <p:cNvGrpSpPr/>
          <p:nvPr/>
        </p:nvGrpSpPr>
        <p:grpSpPr>
          <a:xfrm rot="16200000" flipV="1">
            <a:off x="4212432" y="1831079"/>
            <a:ext cx="735012" cy="1836738"/>
            <a:chOff x="1931988" y="2717800"/>
            <a:chExt cx="5089526" cy="1836738"/>
          </a:xfrm>
        </p:grpSpPr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4476751" y="2717800"/>
              <a:ext cx="2544763" cy="906463"/>
            </a:xfrm>
            <a:custGeom>
              <a:avLst/>
              <a:gdLst>
                <a:gd name="T0" fmla="*/ 0 w 1603"/>
                <a:gd name="T1" fmla="*/ 571 h 571"/>
                <a:gd name="T2" fmla="*/ 0 w 1603"/>
                <a:gd name="T3" fmla="*/ 0 h 571"/>
                <a:gd name="T4" fmla="*/ 1603 w 1603"/>
                <a:gd name="T5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571">
                  <a:moveTo>
                    <a:pt x="0" y="571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4476751" y="3024188"/>
              <a:ext cx="2544763" cy="752475"/>
            </a:xfrm>
            <a:custGeom>
              <a:avLst/>
              <a:gdLst>
                <a:gd name="T0" fmla="*/ 0 w 1603"/>
                <a:gd name="T1" fmla="*/ 474 h 474"/>
                <a:gd name="T2" fmla="*/ 0 w 1603"/>
                <a:gd name="T3" fmla="*/ 0 h 474"/>
                <a:gd name="T4" fmla="*/ 1603 w 1603"/>
                <a:gd name="T5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474">
                  <a:moveTo>
                    <a:pt x="0" y="474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4476751" y="3330575"/>
              <a:ext cx="2544763" cy="600075"/>
            </a:xfrm>
            <a:custGeom>
              <a:avLst/>
              <a:gdLst>
                <a:gd name="T0" fmla="*/ 0 w 1603"/>
                <a:gd name="T1" fmla="*/ 378 h 378"/>
                <a:gd name="T2" fmla="*/ 0 w 1603"/>
                <a:gd name="T3" fmla="*/ 0 h 378"/>
                <a:gd name="T4" fmla="*/ 1603 w 1603"/>
                <a:gd name="T5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378">
                  <a:moveTo>
                    <a:pt x="0" y="378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/>
            <p:cNvSpPr>
              <a:spLocks/>
            </p:cNvSpPr>
            <p:nvPr/>
          </p:nvSpPr>
          <p:spPr bwMode="auto">
            <a:xfrm>
              <a:off x="4476751" y="3636963"/>
              <a:ext cx="2544763" cy="446088"/>
            </a:xfrm>
            <a:custGeom>
              <a:avLst/>
              <a:gdLst>
                <a:gd name="T0" fmla="*/ 0 w 1603"/>
                <a:gd name="T1" fmla="*/ 281 h 281"/>
                <a:gd name="T2" fmla="*/ 0 w 1603"/>
                <a:gd name="T3" fmla="*/ 0 h 281"/>
                <a:gd name="T4" fmla="*/ 1603 w 1603"/>
                <a:gd name="T5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281">
                  <a:moveTo>
                    <a:pt x="0" y="281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4476751" y="3943350"/>
              <a:ext cx="2544763" cy="292100"/>
            </a:xfrm>
            <a:custGeom>
              <a:avLst/>
              <a:gdLst>
                <a:gd name="T0" fmla="*/ 0 w 1603"/>
                <a:gd name="T1" fmla="*/ 184 h 184"/>
                <a:gd name="T2" fmla="*/ 0 w 1603"/>
                <a:gd name="T3" fmla="*/ 0 h 184"/>
                <a:gd name="T4" fmla="*/ 1603 w 1603"/>
                <a:gd name="T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184">
                  <a:moveTo>
                    <a:pt x="0" y="184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4476751" y="4248150"/>
              <a:ext cx="2544763" cy="141288"/>
            </a:xfrm>
            <a:custGeom>
              <a:avLst/>
              <a:gdLst>
                <a:gd name="T0" fmla="*/ 0 w 1603"/>
                <a:gd name="T1" fmla="*/ 89 h 89"/>
                <a:gd name="T2" fmla="*/ 0 w 1603"/>
                <a:gd name="T3" fmla="*/ 0 h 89"/>
                <a:gd name="T4" fmla="*/ 1603 w 1603"/>
                <a:gd name="T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89">
                  <a:moveTo>
                    <a:pt x="0" y="89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4476751" y="4414838"/>
              <a:ext cx="2544763" cy="139700"/>
            </a:xfrm>
            <a:custGeom>
              <a:avLst/>
              <a:gdLst>
                <a:gd name="T0" fmla="*/ 0 w 1603"/>
                <a:gd name="T1" fmla="*/ 0 h 88"/>
                <a:gd name="T2" fmla="*/ 0 w 1603"/>
                <a:gd name="T3" fmla="*/ 88 h 88"/>
                <a:gd name="T4" fmla="*/ 1603 w 1603"/>
                <a:gd name="T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88">
                  <a:moveTo>
                    <a:pt x="0" y="0"/>
                  </a:moveTo>
                  <a:lnTo>
                    <a:pt x="0" y="88"/>
                  </a:lnTo>
                  <a:lnTo>
                    <a:pt x="1603" y="88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21"/>
            <p:cNvSpPr>
              <a:spLocks noChangeShapeType="1"/>
            </p:cNvSpPr>
            <p:nvPr/>
          </p:nvSpPr>
          <p:spPr bwMode="auto">
            <a:xfrm>
              <a:off x="4476751" y="3649663"/>
              <a:ext cx="0" cy="904875"/>
            </a:xfrm>
            <a:prstGeom prst="line">
              <a:avLst/>
            </a:pr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42" name="Straight Connector 41"/>
            <p:cNvCxnSpPr>
              <a:endCxn id="30" idx="1"/>
            </p:cNvCxnSpPr>
            <p:nvPr/>
          </p:nvCxnSpPr>
          <p:spPr bwMode="auto">
            <a:xfrm>
              <a:off x="1931988" y="3633537"/>
              <a:ext cx="2544763" cy="342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4" name="TextBox 43"/>
          <p:cNvSpPr txBox="1"/>
          <p:nvPr/>
        </p:nvSpPr>
        <p:spPr>
          <a:xfrm>
            <a:off x="3648856" y="1377433"/>
            <a:ext cx="1873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Compute Nodes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84208" y="3722465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Head Node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76" y="5034035"/>
            <a:ext cx="914400" cy="9144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939" y="5034035"/>
            <a:ext cx="933450" cy="786875"/>
          </a:xfrm>
          <a:prstGeom prst="rect">
            <a:avLst/>
          </a:prstGeom>
        </p:spPr>
      </p:pic>
      <p:sp>
        <p:nvSpPr>
          <p:cNvPr id="93" name="Freeform 62"/>
          <p:cNvSpPr>
            <a:spLocks/>
          </p:cNvSpPr>
          <p:nvPr/>
        </p:nvSpPr>
        <p:spPr bwMode="auto">
          <a:xfrm rot="5400000">
            <a:off x="4449669" y="4488664"/>
            <a:ext cx="549944" cy="305281"/>
          </a:xfrm>
          <a:custGeom>
            <a:avLst/>
            <a:gdLst>
              <a:gd name="T0" fmla="*/ 0 w 1603"/>
              <a:gd name="T1" fmla="*/ 85 h 85"/>
              <a:gd name="T2" fmla="*/ 0 w 1603"/>
              <a:gd name="T3" fmla="*/ 0 h 85"/>
              <a:gd name="T4" fmla="*/ 1603 w 1603"/>
              <a:gd name="T5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3" h="85">
                <a:moveTo>
                  <a:pt x="0" y="85"/>
                </a:moveTo>
                <a:lnTo>
                  <a:pt x="0" y="0"/>
                </a:lnTo>
                <a:lnTo>
                  <a:pt x="1603" y="0"/>
                </a:lnTo>
              </a:path>
            </a:pathLst>
          </a:custGeom>
          <a:noFill/>
          <a:ln w="38100" cap="sq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64"/>
          <p:cNvSpPr>
            <a:spLocks/>
          </p:cNvSpPr>
          <p:nvPr/>
        </p:nvSpPr>
        <p:spPr bwMode="auto">
          <a:xfrm rot="5400000">
            <a:off x="4146184" y="4490460"/>
            <a:ext cx="549944" cy="301688"/>
          </a:xfrm>
          <a:custGeom>
            <a:avLst/>
            <a:gdLst>
              <a:gd name="T0" fmla="*/ 0 w 1603"/>
              <a:gd name="T1" fmla="*/ 0 h 84"/>
              <a:gd name="T2" fmla="*/ 0 w 1603"/>
              <a:gd name="T3" fmla="*/ 84 h 84"/>
              <a:gd name="T4" fmla="*/ 1603 w 1603"/>
              <a:gd name="T5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3" h="84">
                <a:moveTo>
                  <a:pt x="0" y="0"/>
                </a:moveTo>
                <a:lnTo>
                  <a:pt x="0" y="84"/>
                </a:lnTo>
                <a:lnTo>
                  <a:pt x="1603" y="84"/>
                </a:lnTo>
              </a:path>
            </a:pathLst>
          </a:custGeom>
          <a:noFill/>
          <a:ln w="38100" cap="sq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8" name="Straight Connector 97"/>
          <p:cNvCxnSpPr/>
          <p:nvPr/>
        </p:nvCxnSpPr>
        <p:spPr bwMode="auto">
          <a:xfrm flipV="1">
            <a:off x="4578873" y="4007751"/>
            <a:ext cx="271" cy="3385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35" y="4805879"/>
            <a:ext cx="1970859" cy="127825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121960" y="4467324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Terminal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83937" y="4467324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SSH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cxnSp>
        <p:nvCxnSpPr>
          <p:cNvPr id="14" name="Straight Arrow Connector 13"/>
          <p:cNvCxnSpPr>
            <a:endCxn id="3" idx="3"/>
          </p:cNvCxnSpPr>
          <p:nvPr/>
        </p:nvCxnSpPr>
        <p:spPr bwMode="auto">
          <a:xfrm flipH="1">
            <a:off x="2782094" y="5427472"/>
            <a:ext cx="1139510" cy="175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>
            <a:stCxn id="31" idx="3"/>
            <a:endCxn id="12" idx="1"/>
          </p:cNvCxnSpPr>
          <p:nvPr/>
        </p:nvCxnSpPr>
        <p:spPr bwMode="auto">
          <a:xfrm flipV="1">
            <a:off x="2511831" y="3460649"/>
            <a:ext cx="1744416" cy="11759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674533" y="1234624"/>
            <a:ext cx="34694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Lightning3 (research)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17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32 processors/node (384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256Gb RAM/node (3.2Tb total)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348" y="1239886"/>
            <a:ext cx="34694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HPC-class (education)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48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16 processors/node (768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64Gb RAM/node (3.0Tb total)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686507" y="2911001"/>
            <a:ext cx="34694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Condo (up coming)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316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8 processors/node (2528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8Gb RAM/node (3.5Tb total)</a:t>
            </a:r>
          </a:p>
        </p:txBody>
      </p:sp>
    </p:spTree>
    <p:extLst>
      <p:ext uri="{BB962C8B-B14F-4D97-AF65-F5344CB8AC3E}">
        <p14:creationId xmlns:p14="http://schemas.microsoft.com/office/powerpoint/2010/main" val="203233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1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879" y="76200"/>
            <a:ext cx="5694821" cy="59929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53200" y="1758572"/>
            <a:ext cx="10668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welcome message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Right Brace 6"/>
          <p:cNvSpPr/>
          <p:nvPr/>
        </p:nvSpPr>
        <p:spPr bwMode="auto">
          <a:xfrm>
            <a:off x="6096000" y="330488"/>
            <a:ext cx="381000" cy="3403312"/>
          </a:xfrm>
          <a:prstGeom prst="rightBrace">
            <a:avLst>
              <a:gd name="adj1" fmla="val 8333"/>
              <a:gd name="adj2" fmla="val 50573"/>
            </a:avLst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247900" y="3865948"/>
            <a:ext cx="1243244" cy="159845"/>
          </a:xfrm>
          <a:prstGeom prst="rect">
            <a:avLst/>
          </a:prstGeom>
          <a:solidFill>
            <a:srgbClr val="FFFF00">
              <a:alpha val="50196"/>
            </a:srgbClr>
          </a:solidFill>
          <a:ln w="9525" cap="flat" cmpd="sng" algn="ctr">
            <a:solidFill>
              <a:srgbClr val="FFFF00">
                <a:alpha val="61961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90800" y="2882719"/>
            <a:ext cx="8382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prompt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1" name="Straight Arrow Connector 10"/>
          <p:cNvCxnSpPr>
            <a:endCxn id="8" idx="0"/>
          </p:cNvCxnSpPr>
          <p:nvPr/>
        </p:nvCxnSpPr>
        <p:spPr bwMode="auto">
          <a:xfrm>
            <a:off x="2743200" y="3213903"/>
            <a:ext cx="126322" cy="65204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4572000" y="3628135"/>
            <a:ext cx="11430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command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532123" y="3866562"/>
            <a:ext cx="152400" cy="158616"/>
          </a:xfrm>
          <a:prstGeom prst="rect">
            <a:avLst/>
          </a:prstGeom>
          <a:solidFill>
            <a:srgbClr val="FFFF00">
              <a:alpha val="50196"/>
            </a:srgbClr>
          </a:solidFill>
          <a:ln w="9525" cap="flat" cmpd="sng" algn="ctr">
            <a:solidFill>
              <a:srgbClr val="FFFF00">
                <a:alpha val="61961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15" name="Straight Arrow Connector 14"/>
          <p:cNvCxnSpPr>
            <a:stCxn id="13" idx="1"/>
            <a:endCxn id="14" idx="3"/>
          </p:cNvCxnSpPr>
          <p:nvPr/>
        </p:nvCxnSpPr>
        <p:spPr bwMode="auto">
          <a:xfrm flipH="1">
            <a:off x="3684523" y="3797412"/>
            <a:ext cx="887477" cy="14845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Right Brace 22"/>
          <p:cNvSpPr/>
          <p:nvPr/>
        </p:nvSpPr>
        <p:spPr bwMode="auto">
          <a:xfrm>
            <a:off x="5308631" y="4931777"/>
            <a:ext cx="247650" cy="381000"/>
          </a:xfrm>
          <a:prstGeom prst="rightBrace">
            <a:avLst>
              <a:gd name="adj1" fmla="val 8333"/>
              <a:gd name="adj2" fmla="val 50573"/>
            </a:avLst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81650" y="4931777"/>
            <a:ext cx="14097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standard out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72000" y="3999821"/>
            <a:ext cx="112912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argument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8" name="Straight Arrow Connector 27"/>
          <p:cNvCxnSpPr>
            <a:stCxn id="26" idx="1"/>
            <a:endCxn id="31" idx="3"/>
          </p:cNvCxnSpPr>
          <p:nvPr/>
        </p:nvCxnSpPr>
        <p:spPr bwMode="auto">
          <a:xfrm flipH="1">
            <a:off x="3829457" y="4169098"/>
            <a:ext cx="742543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Rectangle 30"/>
          <p:cNvSpPr/>
          <p:nvPr/>
        </p:nvSpPr>
        <p:spPr bwMode="auto">
          <a:xfrm>
            <a:off x="3677057" y="4089790"/>
            <a:ext cx="152400" cy="158616"/>
          </a:xfrm>
          <a:prstGeom prst="rect">
            <a:avLst/>
          </a:prstGeom>
          <a:solidFill>
            <a:srgbClr val="FFFF00">
              <a:alpha val="50196"/>
            </a:srgbClr>
          </a:solidFill>
          <a:ln w="9525" cap="flat" cmpd="sng" algn="ctr">
            <a:solidFill>
              <a:srgbClr val="FFFF00">
                <a:alpha val="61961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581650" y="5336595"/>
            <a:ext cx="150495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standard error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45" name="Straight Arrow Connector 44"/>
          <p:cNvCxnSpPr>
            <a:stCxn id="44" idx="1"/>
          </p:cNvCxnSpPr>
          <p:nvPr/>
        </p:nvCxnSpPr>
        <p:spPr bwMode="auto">
          <a:xfrm flipH="1" flipV="1">
            <a:off x="3886200" y="5500023"/>
            <a:ext cx="1695450" cy="584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5498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3" grpId="0" animBg="1"/>
      <p:bldP spid="13" grpId="3" animBg="1"/>
      <p:bldP spid="13" grpId="4" animBg="1"/>
      <p:bldP spid="14" grpId="0" animBg="1"/>
      <p:bldP spid="14" grpId="3" animBg="1"/>
      <p:bldP spid="14" grpId="4" animBg="1"/>
      <p:bldP spid="23" grpId="0" animBg="1"/>
      <p:bldP spid="24" grpId="0" animBg="1"/>
      <p:bldP spid="26" grpId="0" animBg="1"/>
      <p:bldP spid="26" grpId="3" animBg="1"/>
      <p:bldP spid="26" grpId="4" animBg="1"/>
      <p:bldP spid="31" grpId="0" animBg="1"/>
      <p:bldP spid="31" grpId="3" animBg="1"/>
      <p:bldP spid="31" grpId="4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things to remember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Commands/Filenames are case sensitive:</a:t>
            </a:r>
          </a:p>
          <a:p>
            <a:pPr lvl="1"/>
            <a:r>
              <a:rPr lang="en-US" sz="2400" dirty="0" smtClean="0"/>
              <a:t>Cat ≠ cat</a:t>
            </a:r>
          </a:p>
          <a:p>
            <a:r>
              <a:rPr lang="en-US" dirty="0" smtClean="0"/>
              <a:t>No recycle bin: file deleted is lost forever and cannot be recovered</a:t>
            </a:r>
          </a:p>
          <a:p>
            <a:r>
              <a:rPr lang="en-US" dirty="0" smtClean="0"/>
              <a:t>What you ask is what you get, you need to know the command you type is correct</a:t>
            </a:r>
          </a:p>
          <a:p>
            <a:pPr lvl="1"/>
            <a:r>
              <a:rPr lang="en-US" sz="2400" dirty="0" err="1"/>
              <a:t>grep</a:t>
            </a:r>
            <a:r>
              <a:rPr lang="en-US" sz="2400" dirty="0"/>
              <a:t> -c '&gt;' </a:t>
            </a:r>
            <a:r>
              <a:rPr lang="en-US" sz="2400" dirty="0" smtClean="0"/>
              <a:t>FILE </a:t>
            </a:r>
            <a:r>
              <a:rPr lang="en-US" sz="2400" dirty="0"/>
              <a:t>≠ </a:t>
            </a:r>
            <a:r>
              <a:rPr lang="en-US" sz="2400" dirty="0" err="1"/>
              <a:t>grep</a:t>
            </a:r>
            <a:r>
              <a:rPr lang="en-US" sz="2400" dirty="0"/>
              <a:t> -c &gt; </a:t>
            </a:r>
            <a:r>
              <a:rPr lang="en-US" sz="2400" dirty="0" smtClean="0"/>
              <a:t>FILE # you’ll lose ‘FILE’ forever!</a:t>
            </a:r>
          </a:p>
          <a:p>
            <a:r>
              <a:rPr lang="en-US" sz="2400" dirty="0" smtClean="0"/>
              <a:t>Every single task can be performed in multiple different ways</a:t>
            </a:r>
          </a:p>
          <a:p>
            <a:r>
              <a:rPr lang="en-US" sz="2400" dirty="0" smtClean="0"/>
              <a:t>Special terms cannot be used for names (files, dirs. </a:t>
            </a:r>
            <a:r>
              <a:rPr lang="en-US" sz="2400" dirty="0" err="1" smtClean="0"/>
              <a:t>etc</a:t>
            </a:r>
            <a:r>
              <a:rPr lang="en-US" sz="2400" dirty="0" smtClean="0"/>
              <a:t>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677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 auto completion: makes it easy to complete filenames that are long. Double tab, gives options</a:t>
            </a:r>
          </a:p>
          <a:p>
            <a:r>
              <a:rPr lang="en-US" dirty="0" smtClean="0"/>
              <a:t>Arrow keys (up/down) will lets you browse through previous commands</a:t>
            </a:r>
          </a:p>
          <a:p>
            <a:r>
              <a:rPr lang="en-US" dirty="0" smtClean="0"/>
              <a:t>At any point, to cancel a command use ‘</a:t>
            </a:r>
            <a:r>
              <a:rPr lang="en-US" dirty="0" err="1" smtClean="0"/>
              <a:t>Ctrl+c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Most programs also use ‘q’ or ‘Esc’ to exit</a:t>
            </a:r>
          </a:p>
          <a:p>
            <a:r>
              <a:rPr lang="en-US" dirty="0" smtClean="0"/>
              <a:t>Read the ‘man’ pages for help or usage examples</a:t>
            </a:r>
          </a:p>
          <a:p>
            <a:r>
              <a:rPr lang="en-US" dirty="0" smtClean="0"/>
              <a:t>Use ‘</a:t>
            </a:r>
            <a:r>
              <a:rPr lang="en-US" dirty="0" err="1" smtClean="0"/>
              <a:t>ls</a:t>
            </a:r>
            <a:r>
              <a:rPr lang="en-US" dirty="0" smtClean="0"/>
              <a:t>’ command before you delete any file using regex</a:t>
            </a:r>
          </a:p>
          <a:p>
            <a:pPr lvl="1"/>
            <a:r>
              <a:rPr lang="en-US" sz="2400" dirty="0" smtClean="0"/>
              <a:t>try ‘</a:t>
            </a:r>
            <a:r>
              <a:rPr lang="en-US" sz="2400" dirty="0" err="1" smtClean="0"/>
              <a:t>ls</a:t>
            </a:r>
            <a:r>
              <a:rPr lang="en-US" sz="2400" dirty="0" smtClean="0"/>
              <a:t> *’ before ‘</a:t>
            </a:r>
            <a:r>
              <a:rPr lang="en-US" sz="2400" dirty="0" err="1" smtClean="0"/>
              <a:t>rm</a:t>
            </a:r>
            <a:r>
              <a:rPr lang="en-US" sz="2400" dirty="0" smtClean="0"/>
              <a:t> *’ to know what files will be deleted</a:t>
            </a:r>
          </a:p>
          <a:p>
            <a:r>
              <a:rPr lang="en-US" dirty="0" smtClean="0"/>
              <a:t>Learn more than one way to do everything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0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Kernel</a:t>
            </a:r>
            <a:r>
              <a:rPr lang="en-US" dirty="0" smtClean="0"/>
              <a:t>: UNIX operating system, a master program that controls the resources (hardware)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Shell</a:t>
            </a:r>
            <a:r>
              <a:rPr lang="en-US" dirty="0" smtClean="0"/>
              <a:t>: one of the kernel’s program that deals with user, interactively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Terminal</a:t>
            </a:r>
            <a:r>
              <a:rPr lang="en-US" dirty="0"/>
              <a:t>: console user </a:t>
            </a:r>
            <a:r>
              <a:rPr lang="en-US" dirty="0" smtClean="0"/>
              <a:t>interface program that is required to operate the shell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BASH</a:t>
            </a:r>
            <a:r>
              <a:rPr lang="en-US" dirty="0" smtClean="0"/>
              <a:t> (Bourne Again SHELL) a flavor of SHELL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Prompt</a:t>
            </a:r>
            <a:r>
              <a:rPr lang="en-US" dirty="0" smtClean="0"/>
              <a:t>: character(s) that prompt user to </a:t>
            </a:r>
            <a:r>
              <a:rPr lang="en-US" dirty="0"/>
              <a:t>enter commands 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$, %, #, :,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/>
              <a:t> </a:t>
            </a:r>
            <a:r>
              <a:rPr lang="en-US" i="1" dirty="0" smtClean="0"/>
              <a:t>etc.,</a:t>
            </a:r>
            <a:r>
              <a:rPr lang="en-US" dirty="0" smtClean="0"/>
              <a:t>)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SSH</a:t>
            </a:r>
            <a:r>
              <a:rPr lang="en-US" dirty="0" smtClean="0"/>
              <a:t> (Secure Shell): encrypted network protocol for connection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33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Hands-on exercise…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24600"/>
            <a:ext cx="533400" cy="365125"/>
          </a:xfrm>
        </p:spPr>
        <p:txBody>
          <a:bodyPr/>
          <a:lstStyle/>
          <a:p>
            <a:fld id="{179A9A4E-4C82-4D44-9372-C31BB381809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32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AWK</a:t>
            </a:r>
            <a:endParaRPr lang="en-US" dirty="0"/>
          </a:p>
        </p:txBody>
      </p:sp>
      <p:graphicFrame>
        <p:nvGraphicFramePr>
          <p:cNvPr id="27" name="Content Placeholder 2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1402377"/>
              </p:ext>
            </p:extLst>
          </p:nvPr>
        </p:nvGraphicFramePr>
        <p:xfrm>
          <a:off x="761998" y="914400"/>
          <a:ext cx="7848602" cy="4191005"/>
        </p:xfrm>
        <a:graphic>
          <a:graphicData uri="http://schemas.openxmlformats.org/drawingml/2006/table">
            <a:tbl>
              <a:tblPr/>
              <a:tblGrid>
                <a:gridCol w="1137315"/>
                <a:gridCol w="1103649"/>
                <a:gridCol w="1103649"/>
                <a:gridCol w="1103649"/>
                <a:gridCol w="1103649"/>
                <a:gridCol w="1103649"/>
                <a:gridCol w="1193042"/>
              </a:tblGrid>
              <a:tr h="32238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BEGIN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RS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NR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NF</a:t>
                      </a:r>
                      <a:endParaRPr lang="en-US" sz="1600" b="0" i="0" u="none" strike="noStrike" dirty="0">
                        <a:solidFill>
                          <a:srgbClr val="9966FF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(entire line)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09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Segoe UI Light" panose="020B0502040204020203" pitchFamily="34" charset="0"/>
                <a:ea typeface="ＭＳ Ｐゴシック" charset="0"/>
                <a:cs typeface="ＭＳ Ｐゴシック" charset="0"/>
              </a:rPr>
              <a:t>What do I do?</a:t>
            </a:r>
            <a:endParaRPr lang="en-US" dirty="0">
              <a:latin typeface="Segoe UI Light" panose="020B0502040204020203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34" name="Rectangle 4"/>
          <p:cNvSpPr>
            <a:spLocks noGrp="1" noChangeArrowheads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Autofit/>
          </a:bodyPr>
          <a:lstStyle/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Enable researchers to interpret high-throughput data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Encourage/Contribute to </a:t>
            </a:r>
            <a:r>
              <a:rPr lang="en-US" sz="2300" dirty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b</a:t>
            </a: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ioinformatics friendly infrastructure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Explore the latest open source software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Develop pipelines for efficient analysis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Contribute to papers and grants (LOS)</a:t>
            </a:r>
            <a:endParaRPr lang="en-US" sz="2300" dirty="0">
              <a:solidFill>
                <a:schemeClr val="tx1"/>
              </a:solidFill>
              <a:latin typeface="Segoe UI Light" panose="020B0502040204020203" pitchFamily="34" charset="0"/>
              <a:ea typeface="ＭＳ Ｐゴシック" charset="0"/>
            </a:endParaRP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Train and Teach Bioinformatics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Write Grants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sz="2300" dirty="0" smtClean="0">
              <a:solidFill>
                <a:schemeClr val="tx1"/>
              </a:solidFill>
              <a:latin typeface="Segoe UI Light" panose="020B0502040204020203" pitchFamily="34" charset="0"/>
              <a:ea typeface="ＭＳ Ｐゴシック" charset="0"/>
            </a:endParaRPr>
          </a:p>
        </p:txBody>
      </p:sp>
      <p:sp>
        <p:nvSpPr>
          <p:cNvPr id="18438" name="Text Box 9"/>
          <p:cNvSpPr txBox="1">
            <a:spLocks noChangeArrowheads="1"/>
          </p:cNvSpPr>
          <p:nvPr/>
        </p:nvSpPr>
        <p:spPr bwMode="auto">
          <a:xfrm>
            <a:off x="369194" y="5229478"/>
            <a:ext cx="8610600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30000"/>
              </a:spcBef>
              <a:buFont typeface="Arial" charset="0"/>
              <a:buNone/>
            </a:pPr>
            <a:r>
              <a:rPr lang="en-US" sz="1800" dirty="0">
                <a:latin typeface="Segoe UI Light" panose="020B0502040204020203" pitchFamily="34" charset="0"/>
              </a:rPr>
              <a:t>Meet the needs and communicate well with a diverse faculty to help facilitate NGS research on campus.</a:t>
            </a:r>
            <a:endParaRPr lang="en-US" dirty="0">
              <a:latin typeface="Segoe UI Light" panose="020B0502040204020203" pitchFamily="34" charset="0"/>
            </a:endParaRPr>
          </a:p>
          <a:p>
            <a:pPr eaLnBrk="1" hangingPunct="1">
              <a:spcBef>
                <a:spcPct val="30000"/>
              </a:spcBef>
              <a:buFont typeface="Arial" charset="0"/>
              <a:buNone/>
            </a:pPr>
            <a:endParaRPr lang="en-US" sz="1800" dirty="0">
              <a:latin typeface="Segoe UI Light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29200" y="6380416"/>
            <a:ext cx="2024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GIF@iastate.edu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29200" y="6096000"/>
            <a:ext cx="3370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http://</a:t>
            </a:r>
            <a:r>
              <a:rPr lang="en-US" sz="2000" dirty="0" err="1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gif.biotech.iastate.edu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67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GIF Team</a:t>
            </a:r>
            <a:endParaRPr lang="en-US" dirty="0"/>
          </a:p>
        </p:txBody>
      </p:sp>
      <p:pic>
        <p:nvPicPr>
          <p:cNvPr id="8" name="Picture 7" descr="aru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20" y="2129135"/>
            <a:ext cx="1714500" cy="2286000"/>
          </a:xfrm>
          <a:prstGeom prst="rect">
            <a:avLst/>
          </a:prstGeom>
        </p:spPr>
      </p:pic>
      <p:pic>
        <p:nvPicPr>
          <p:cNvPr id="9" name="Picture 8" descr="usha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362" y="2129135"/>
            <a:ext cx="1984075" cy="2286000"/>
          </a:xfrm>
          <a:prstGeom prst="rect">
            <a:avLst/>
          </a:prstGeom>
        </p:spPr>
      </p:pic>
      <p:pic>
        <p:nvPicPr>
          <p:cNvPr id="10" name="Picture 9" descr="margi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"/>
          <a:stretch/>
        </p:blipFill>
        <p:spPr>
          <a:xfrm>
            <a:off x="6286579" y="2135746"/>
            <a:ext cx="1765300" cy="22793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8200" y="4415135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Segoe UI Light" panose="020B0502040204020203" pitchFamily="34" charset="0"/>
              </a:rPr>
              <a:t>Arun</a:t>
            </a:r>
            <a:r>
              <a:rPr lang="en-US" dirty="0" smtClean="0">
                <a:latin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</a:rPr>
              <a:t>Seetharam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7353" y="4419600"/>
            <a:ext cx="2549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egoe UI Light" panose="020B0502040204020203" pitchFamily="34" charset="0"/>
              </a:rPr>
              <a:t>Usha</a:t>
            </a:r>
            <a:r>
              <a:rPr lang="en-US" dirty="0" smtClean="0">
                <a:latin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</a:rPr>
              <a:t>Muppirala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84344" y="4415135"/>
            <a:ext cx="196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UI Light" panose="020B0502040204020203" pitchFamily="34" charset="0"/>
              </a:rPr>
              <a:t>Margie Carter</a:t>
            </a:r>
            <a:endParaRPr lang="en-US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99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Workshop: Basic UNIX for Biologists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Have you ever….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tried to open a very large file </a:t>
            </a:r>
            <a:r>
              <a:rPr lang="en-US" dirty="0"/>
              <a:t>(like FASTQ</a:t>
            </a:r>
            <a:r>
              <a:rPr lang="en-US" dirty="0" smtClean="0"/>
              <a:t>) in PC/Mac?</a:t>
            </a:r>
          </a:p>
          <a:p>
            <a:r>
              <a:rPr lang="en-US" dirty="0" smtClean="0"/>
              <a:t>searching for a specific piece of information from large number of files?</a:t>
            </a:r>
          </a:p>
          <a:p>
            <a:r>
              <a:rPr lang="en-US" dirty="0" smtClean="0"/>
              <a:t>wanted to rename large number of files?</a:t>
            </a:r>
          </a:p>
          <a:p>
            <a:r>
              <a:rPr lang="en-US" dirty="0" smtClean="0"/>
              <a:t>combine large number of files into one big file?</a:t>
            </a:r>
          </a:p>
          <a:p>
            <a:r>
              <a:rPr lang="en-US" dirty="0" smtClean="0"/>
              <a:t>got frustrated with excel auto-correcting your favorite gene?</a:t>
            </a:r>
          </a:p>
          <a:p>
            <a:r>
              <a:rPr lang="en-US" dirty="0" smtClean="0"/>
              <a:t>wanted to run a program that isn’t available on your operating system?</a:t>
            </a:r>
          </a:p>
          <a:p>
            <a:r>
              <a:rPr lang="en-US" dirty="0" smtClean="0"/>
              <a:t>bored of doing same things over and over?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219200" y="1808154"/>
            <a:ext cx="7517041" cy="3241691"/>
            <a:chOff x="914558" y="1705391"/>
            <a:chExt cx="7517041" cy="3241691"/>
          </a:xfrm>
        </p:grpSpPr>
        <p:sp>
          <p:nvSpPr>
            <p:cNvPr id="8" name="Explosion 2 7"/>
            <p:cNvSpPr>
              <a:spLocks noChangeAspect="1"/>
            </p:cNvSpPr>
            <p:nvPr/>
          </p:nvSpPr>
          <p:spPr bwMode="auto">
            <a:xfrm>
              <a:off x="914558" y="1705391"/>
              <a:ext cx="7517041" cy="3241691"/>
            </a:xfrm>
            <a:prstGeom prst="irregularSeal2">
              <a:avLst/>
            </a:prstGeom>
            <a:solidFill>
              <a:srgbClr val="FF0000"/>
            </a:solidFill>
            <a:ln w="9525" cap="flat" cmpd="sng" algn="ctr">
              <a:solidFill>
                <a:srgbClr val="FFFF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9" name="Explosion 2 8"/>
            <p:cNvSpPr>
              <a:spLocks noChangeAspect="1"/>
            </p:cNvSpPr>
            <p:nvPr/>
          </p:nvSpPr>
          <p:spPr bwMode="auto">
            <a:xfrm>
              <a:off x="1411037" y="2012291"/>
              <a:ext cx="6285164" cy="2710449"/>
            </a:xfrm>
            <a:prstGeom prst="irregularSeal2">
              <a:avLst/>
            </a:prstGeom>
            <a:solidFill>
              <a:srgbClr val="FFFF00"/>
            </a:solidFill>
            <a:ln w="9525" cap="flat" cmpd="sng" algn="ctr">
              <a:solidFill>
                <a:srgbClr val="FFFF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21040552">
              <a:off x="2428793" y="2966055"/>
              <a:ext cx="3758162" cy="81629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Deflate">
                <a:avLst>
                  <a:gd name="adj" fmla="val 25431"/>
                </a:avLst>
              </a:prstTxWarp>
              <a:spAutoFit/>
            </a:bodyPr>
            <a:lstStyle/>
            <a:p>
              <a:pPr algn="ctr"/>
              <a:r>
                <a:rPr lang="en-US" sz="5400" b="1" dirty="0" smtClean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rgbClr val="9966FF"/>
                  </a:solidFill>
                  <a:latin typeface="Segoe Script" panose="020B0504020000000003" pitchFamily="34" charset="0"/>
                </a:rPr>
                <a:t>You Need UNIX</a:t>
              </a:r>
              <a:endParaRPr lang="en-US" sz="54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9966FF"/>
                </a:solidFill>
                <a:latin typeface="Segoe Script" panose="020B050402000000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393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UNIX?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Widely </a:t>
            </a:r>
            <a:r>
              <a:rPr lang="en-US" dirty="0"/>
              <a:t>used multiuser operating </a:t>
            </a:r>
            <a:r>
              <a:rPr lang="en-US" dirty="0" smtClean="0"/>
              <a:t>system</a:t>
            </a:r>
          </a:p>
          <a:p>
            <a:r>
              <a:rPr lang="en-US" dirty="0" smtClean="0"/>
              <a:t>Linux: </a:t>
            </a:r>
            <a:r>
              <a:rPr lang="en-US" dirty="0"/>
              <a:t>free version of </a:t>
            </a:r>
            <a:r>
              <a:rPr lang="en-US" dirty="0" smtClean="0"/>
              <a:t>UNIX-like operating system</a:t>
            </a:r>
          </a:p>
          <a:p>
            <a:pPr lvl="1"/>
            <a:r>
              <a:rPr lang="en-US" sz="2400" dirty="0"/>
              <a:t>Red Hat Enterprise Linux, Ubuntu, and </a:t>
            </a:r>
            <a:r>
              <a:rPr lang="en-US" sz="2400" dirty="0" err="1" smtClean="0"/>
              <a:t>CentOS</a:t>
            </a:r>
            <a:endParaRPr lang="en-US" sz="2400" dirty="0" smtClean="0"/>
          </a:p>
          <a:p>
            <a:r>
              <a:rPr lang="en-US" sz="2800" dirty="0" smtClean="0"/>
              <a:t>Used </a:t>
            </a:r>
            <a:r>
              <a:rPr lang="en-US" sz="2800" dirty="0"/>
              <a:t>on high-end workstations, database servers, </a:t>
            </a:r>
            <a:r>
              <a:rPr lang="en-US" sz="2800" dirty="0" smtClean="0"/>
              <a:t>web servers and managing shared resources</a:t>
            </a:r>
          </a:p>
          <a:p>
            <a:r>
              <a:rPr lang="en-US" sz="2800" dirty="0" smtClean="0"/>
              <a:t>Standard features include:</a:t>
            </a:r>
          </a:p>
          <a:p>
            <a:pPr lvl="1"/>
            <a:r>
              <a:rPr lang="en-US" sz="2400" dirty="0" smtClean="0"/>
              <a:t>Security, reliability, scalability</a:t>
            </a:r>
          </a:p>
          <a:p>
            <a:pPr lvl="1"/>
            <a:r>
              <a:rPr lang="en-US" sz="2400" dirty="0" smtClean="0"/>
              <a:t>supports multi-user (as in 100s)</a:t>
            </a:r>
          </a:p>
        </p:txBody>
      </p:sp>
    </p:spTree>
    <p:extLst>
      <p:ext uri="{BB962C8B-B14F-4D97-AF65-F5344CB8AC3E}">
        <p14:creationId xmlns:p14="http://schemas.microsoft.com/office/powerpoint/2010/main" val="26694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I learn UNIX?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371600"/>
            <a:ext cx="8778875" cy="4572000"/>
          </a:xfrm>
        </p:spPr>
        <p:txBody>
          <a:bodyPr/>
          <a:lstStyle/>
          <a:p>
            <a:r>
              <a:rPr lang="en-US" dirty="0" smtClean="0"/>
              <a:t>Yes! Absolutely.  Anyone can if they want.</a:t>
            </a:r>
            <a:endParaRPr lang="en-US" dirty="0"/>
          </a:p>
          <a:p>
            <a:r>
              <a:rPr lang="en-US" dirty="0" smtClean="0"/>
              <a:t>No more difficult than learning Word, Excel or </a:t>
            </a:r>
            <a:r>
              <a:rPr lang="en-US" dirty="0" err="1" smtClean="0"/>
              <a:t>Powerpoint</a:t>
            </a:r>
            <a:endParaRPr lang="en-US" dirty="0" smtClean="0"/>
          </a:p>
          <a:p>
            <a:r>
              <a:rPr lang="en-US" dirty="0" smtClean="0"/>
              <a:t>Biggest difference </a:t>
            </a:r>
          </a:p>
          <a:p>
            <a:pPr lvl="1"/>
            <a:r>
              <a:rPr lang="en-US" dirty="0" smtClean="0"/>
              <a:t>In Unix:  You type the command to execute</a:t>
            </a:r>
          </a:p>
          <a:p>
            <a:pPr lvl="1"/>
            <a:r>
              <a:rPr lang="en-US" dirty="0" smtClean="0"/>
              <a:t>In Word: You use your mouse to execute a command</a:t>
            </a:r>
          </a:p>
          <a:p>
            <a:pPr lvl="1"/>
            <a:r>
              <a:rPr lang="en-US" dirty="0" smtClean="0"/>
              <a:t>Remember. In the Terminal, “don’t touch the mouse”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580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>
            <a:spLocks noChangeAspect="1"/>
          </p:cNvSpPr>
          <p:nvPr/>
        </p:nvSpPr>
        <p:spPr bwMode="auto">
          <a:xfrm>
            <a:off x="2171700" y="1028700"/>
            <a:ext cx="4800600" cy="4800600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3" name="Arc 92"/>
          <p:cNvSpPr>
            <a:spLocks noChangeAspect="1"/>
          </p:cNvSpPr>
          <p:nvPr/>
        </p:nvSpPr>
        <p:spPr bwMode="auto">
          <a:xfrm rot="16200000">
            <a:off x="2870077" y="1714829"/>
            <a:ext cx="3429000" cy="3429000"/>
          </a:xfrm>
          <a:prstGeom prst="arc">
            <a:avLst>
              <a:gd name="adj1" fmla="val 16200000"/>
              <a:gd name="adj2" fmla="val 18900000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2" name="Arc 91"/>
          <p:cNvSpPr/>
          <p:nvPr/>
        </p:nvSpPr>
        <p:spPr bwMode="auto">
          <a:xfrm rot="16200000">
            <a:off x="2171370" y="1028700"/>
            <a:ext cx="4800600" cy="4800600"/>
          </a:xfrm>
          <a:prstGeom prst="arc">
            <a:avLst>
              <a:gd name="adj1" fmla="val 16200000"/>
              <a:gd name="adj2" fmla="val 18900000"/>
            </a:avLst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4" name="Rectangle 93"/>
          <p:cNvSpPr/>
          <p:nvPr/>
        </p:nvSpPr>
        <p:spPr>
          <a:xfrm rot="17520000">
            <a:off x="2240934" y="2449029"/>
            <a:ext cx="97655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USER </a:t>
            </a:r>
            <a:r>
              <a:rPr lang="en-US" sz="1800" i="1" dirty="0" smtClean="0">
                <a:latin typeface="Segoe UI Semibold" panose="020B0702040204020203" pitchFamily="34" charset="0"/>
              </a:rPr>
              <a:t>N</a:t>
            </a:r>
            <a:endParaRPr lang="en-US" sz="1800" i="1" dirty="0">
              <a:latin typeface="Segoe UI Semibold" panose="020B0702040204020203" pitchFamily="34" charset="0"/>
            </a:endParaRPr>
          </a:p>
        </p:txBody>
      </p:sp>
      <p:sp>
        <p:nvSpPr>
          <p:cNvPr id="85" name="Arc 84"/>
          <p:cNvSpPr/>
          <p:nvPr/>
        </p:nvSpPr>
        <p:spPr bwMode="auto">
          <a:xfrm>
            <a:off x="2171699" y="1036468"/>
            <a:ext cx="4800600" cy="4800600"/>
          </a:xfrm>
          <a:prstGeom prst="arc">
            <a:avLst>
              <a:gd name="adj1" fmla="val 16200000"/>
              <a:gd name="adj2" fmla="val 18900000"/>
            </a:avLst>
          </a:prstGeom>
          <a:solidFill>
            <a:srgbClr val="9966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8" name="Arc 87"/>
          <p:cNvSpPr>
            <a:spLocks noChangeAspect="1"/>
          </p:cNvSpPr>
          <p:nvPr/>
        </p:nvSpPr>
        <p:spPr bwMode="auto">
          <a:xfrm>
            <a:off x="2857170" y="1735175"/>
            <a:ext cx="3429000" cy="3429000"/>
          </a:xfrm>
          <a:prstGeom prst="arc">
            <a:avLst>
              <a:gd name="adj1" fmla="val 16200000"/>
              <a:gd name="adj2" fmla="val 18900000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9" name="Rectangle 78"/>
          <p:cNvSpPr/>
          <p:nvPr/>
        </p:nvSpPr>
        <p:spPr>
          <a:xfrm rot="1320000">
            <a:off x="4903074" y="1409640"/>
            <a:ext cx="92846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USER 1</a:t>
            </a:r>
            <a:endParaRPr lang="en-US" sz="1800" dirty="0">
              <a:latin typeface="Segoe UI Semibold" panose="020B0702040204020203" pitchFamily="34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2857499" y="1714499"/>
            <a:ext cx="3429000" cy="3429000"/>
          </a:xfrm>
          <a:prstGeom prst="ellipse">
            <a:avLst/>
          </a:prstGeom>
          <a:solidFill>
            <a:schemeClr val="bg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 bwMode="auto">
          <a:xfrm>
            <a:off x="3017519" y="1874519"/>
            <a:ext cx="3108960" cy="3108960"/>
          </a:xfrm>
          <a:prstGeom prst="ellips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 bwMode="auto">
          <a:xfrm>
            <a:off x="3659187" y="2516187"/>
            <a:ext cx="1825625" cy="1825625"/>
          </a:xfrm>
          <a:prstGeom prst="ellips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and Shells</a:t>
            </a:r>
            <a:endParaRPr lang="en-US" dirty="0"/>
          </a:p>
        </p:txBody>
      </p:sp>
      <p:sp>
        <p:nvSpPr>
          <p:cNvPr id="6" name="Oval 5"/>
          <p:cNvSpPr>
            <a:spLocks noChangeAspect="1"/>
          </p:cNvSpPr>
          <p:nvPr/>
        </p:nvSpPr>
        <p:spPr bwMode="auto">
          <a:xfrm>
            <a:off x="3726179" y="2583179"/>
            <a:ext cx="1691640" cy="1691640"/>
          </a:xfrm>
          <a:prstGeom prst="ellipse">
            <a:avLst/>
          </a:prstGeom>
          <a:pattFill prst="ltHorz">
            <a:fgClr>
              <a:srgbClr val="00B0F0"/>
            </a:fgClr>
            <a:bgClr>
              <a:schemeClr val="bg1"/>
            </a:bgClr>
          </a:patt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44975" y="3228945"/>
            <a:ext cx="145405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HARDWARE</a:t>
            </a:r>
            <a:endParaRPr lang="en-US" sz="1800" dirty="0">
              <a:latin typeface="Segoe UI Semibold" panose="020B07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9542" y="1997033"/>
            <a:ext cx="99899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KERNEL</a:t>
            </a:r>
            <a:endParaRPr lang="en-US" sz="1800" dirty="0">
              <a:latin typeface="Segoe UI Semibold" panose="020B0702040204020203" pitchFamily="34" charset="0"/>
            </a:endParaRPr>
          </a:p>
        </p:txBody>
      </p:sp>
      <p:cxnSp>
        <p:nvCxnSpPr>
          <p:cNvPr id="15" name="Straight Connector 14"/>
          <p:cNvCxnSpPr>
            <a:stCxn id="8" idx="4"/>
            <a:endCxn id="11" idx="4"/>
          </p:cNvCxnSpPr>
          <p:nvPr/>
        </p:nvCxnSpPr>
        <p:spPr bwMode="auto">
          <a:xfrm flipH="1" flipV="1">
            <a:off x="4571999" y="5143499"/>
            <a:ext cx="1" cy="68580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>
            <a:stCxn id="8" idx="5"/>
            <a:endCxn id="11" idx="5"/>
          </p:cNvCxnSpPr>
          <p:nvPr/>
        </p:nvCxnSpPr>
        <p:spPr bwMode="auto">
          <a:xfrm flipH="1" flipV="1">
            <a:off x="5784334" y="4641334"/>
            <a:ext cx="484934" cy="48493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stCxn id="11" idx="6"/>
            <a:endCxn id="8" idx="6"/>
          </p:cNvCxnSpPr>
          <p:nvPr/>
        </p:nvCxnSpPr>
        <p:spPr bwMode="auto">
          <a:xfrm>
            <a:off x="6286499" y="3428999"/>
            <a:ext cx="685801" cy="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stCxn id="11" idx="7"/>
            <a:endCxn id="8" idx="7"/>
          </p:cNvCxnSpPr>
          <p:nvPr/>
        </p:nvCxnSpPr>
        <p:spPr bwMode="auto">
          <a:xfrm flipV="1">
            <a:off x="5784334" y="1731732"/>
            <a:ext cx="484934" cy="48493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>
            <a:stCxn id="11" idx="0"/>
            <a:endCxn id="8" idx="0"/>
          </p:cNvCxnSpPr>
          <p:nvPr/>
        </p:nvCxnSpPr>
        <p:spPr bwMode="auto">
          <a:xfrm flipV="1">
            <a:off x="4571999" y="1028700"/>
            <a:ext cx="1" cy="68579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>
            <a:stCxn id="11" idx="1"/>
            <a:endCxn id="8" idx="1"/>
          </p:cNvCxnSpPr>
          <p:nvPr/>
        </p:nvCxnSpPr>
        <p:spPr bwMode="auto">
          <a:xfrm flipH="1" flipV="1">
            <a:off x="2874732" y="1731732"/>
            <a:ext cx="484932" cy="48493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>
            <a:stCxn id="11" idx="2"/>
            <a:endCxn id="8" idx="2"/>
          </p:cNvCxnSpPr>
          <p:nvPr/>
        </p:nvCxnSpPr>
        <p:spPr bwMode="auto">
          <a:xfrm flipH="1">
            <a:off x="2171700" y="3428999"/>
            <a:ext cx="685799" cy="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>
            <a:stCxn id="11" idx="3"/>
            <a:endCxn id="8" idx="3"/>
          </p:cNvCxnSpPr>
          <p:nvPr/>
        </p:nvCxnSpPr>
        <p:spPr bwMode="auto">
          <a:xfrm flipH="1">
            <a:off x="2874732" y="4641334"/>
            <a:ext cx="484932" cy="48493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5229620" y="3428999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>
            <a:off x="3461779" y="3416150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 rot="5400000">
            <a:off x="4348359" y="2542389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3" name="Straight Arrow Connector 42"/>
          <p:cNvCxnSpPr/>
          <p:nvPr/>
        </p:nvCxnSpPr>
        <p:spPr bwMode="auto">
          <a:xfrm rot="5400000">
            <a:off x="4363597" y="4341812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 rot="2700000">
            <a:off x="4977996" y="4061193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5" name="Straight Arrow Connector 44"/>
          <p:cNvCxnSpPr/>
          <p:nvPr/>
        </p:nvCxnSpPr>
        <p:spPr bwMode="auto">
          <a:xfrm rot="8100000">
            <a:off x="3731270" y="4053795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 rot="8100000">
            <a:off x="4980909" y="2810773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 rot="2700000">
            <a:off x="3731303" y="2810772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50" name="Rectangle 49"/>
          <p:cNvSpPr/>
          <p:nvPr/>
        </p:nvSpPr>
        <p:spPr>
          <a:xfrm>
            <a:off x="4159866" y="675813"/>
            <a:ext cx="8242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SHELL</a:t>
            </a:r>
            <a:endParaRPr lang="en-US" sz="1800" dirty="0">
              <a:latin typeface="Segoe UI Semibold" panose="020B0702040204020203" pitchFamily="34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 bwMode="auto">
          <a:xfrm rot="1320000">
            <a:off x="2826455" y="2859446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73" name="Straight Arrow Connector 72"/>
          <p:cNvCxnSpPr/>
          <p:nvPr/>
        </p:nvCxnSpPr>
        <p:spPr bwMode="auto">
          <a:xfrm rot="1320000">
            <a:off x="2857267" y="2788050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83" name="Straight Arrow Connector 82"/>
          <p:cNvCxnSpPr/>
          <p:nvPr/>
        </p:nvCxnSpPr>
        <p:spPr bwMode="auto">
          <a:xfrm rot="17520000">
            <a:off x="4986548" y="1939428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rot="17520000">
            <a:off x="4924751" y="1909388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-2355" y="4144404"/>
            <a:ext cx="28759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SHELL types: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Bourne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TC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tcsh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Korn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ksh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Bourne Again Shell (bash)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Z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zsh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endParaRPr lang="en-US" sz="160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80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2" grpId="0" animBg="1"/>
      <p:bldP spid="94" grpId="0"/>
      <p:bldP spid="85" grpId="0" animBg="1"/>
      <p:bldP spid="88" grpId="0" animBg="1"/>
      <p:bldP spid="79" grpId="0"/>
      <p:bldP spid="8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4544079" y="1960362"/>
            <a:ext cx="3194558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10"/>
                </a:lnTo>
                <a:lnTo>
                  <a:pt x="3194558" y="207210"/>
                </a:lnTo>
                <a:lnTo>
                  <a:pt x="3194558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 5"/>
          <p:cNvSpPr/>
          <p:nvPr/>
        </p:nvSpPr>
        <p:spPr>
          <a:xfrm>
            <a:off x="6415094" y="2928313"/>
            <a:ext cx="91440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4063"/>
                </a:lnTo>
              </a:path>
            </a:pathLst>
          </a:custGeom>
          <a:noFill/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reeform 6"/>
          <p:cNvSpPr/>
          <p:nvPr/>
        </p:nvSpPr>
        <p:spPr>
          <a:xfrm>
            <a:off x="4544079" y="1960362"/>
            <a:ext cx="1916735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10"/>
                </a:lnTo>
                <a:lnTo>
                  <a:pt x="1916735" y="207210"/>
                </a:lnTo>
                <a:lnTo>
                  <a:pt x="1916735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 7"/>
          <p:cNvSpPr/>
          <p:nvPr/>
        </p:nvSpPr>
        <p:spPr>
          <a:xfrm>
            <a:off x="3905167" y="2928313"/>
            <a:ext cx="1277823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10"/>
                </a:lnTo>
                <a:lnTo>
                  <a:pt x="1277823" y="207210"/>
                </a:lnTo>
                <a:lnTo>
                  <a:pt x="1277823" y="304063"/>
                </a:lnTo>
              </a:path>
            </a:pathLst>
          </a:custGeom>
          <a:noFill/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 8"/>
          <p:cNvSpPr/>
          <p:nvPr/>
        </p:nvSpPr>
        <p:spPr>
          <a:xfrm>
            <a:off x="3859447" y="2928313"/>
            <a:ext cx="91440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4063"/>
                </a:lnTo>
              </a:path>
            </a:pathLst>
          </a:custGeom>
          <a:noFill/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/>
          <p:cNvSpPr/>
          <p:nvPr/>
        </p:nvSpPr>
        <p:spPr>
          <a:xfrm>
            <a:off x="3220536" y="4864216"/>
            <a:ext cx="91440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4063"/>
                </a:lnTo>
              </a:path>
            </a:pathLst>
          </a:custGeom>
          <a:noFill/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2627344" y="3896264"/>
            <a:ext cx="638911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10"/>
                </a:lnTo>
                <a:lnTo>
                  <a:pt x="638911" y="207210"/>
                </a:lnTo>
                <a:lnTo>
                  <a:pt x="638911" y="304063"/>
                </a:lnTo>
              </a:path>
            </a:pathLst>
          </a:custGeom>
          <a:noFill/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1988432" y="3896264"/>
            <a:ext cx="638911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38911" y="0"/>
                </a:moveTo>
                <a:lnTo>
                  <a:pt x="638911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2627344" y="2928313"/>
            <a:ext cx="1277823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277823" y="0"/>
                </a:moveTo>
                <a:lnTo>
                  <a:pt x="1277823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/>
          <p:cNvSpPr/>
          <p:nvPr/>
        </p:nvSpPr>
        <p:spPr>
          <a:xfrm>
            <a:off x="3905167" y="1960362"/>
            <a:ext cx="638911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38911" y="0"/>
                </a:moveTo>
                <a:lnTo>
                  <a:pt x="638911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2627344" y="1960362"/>
            <a:ext cx="1916735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916735" y="0"/>
                </a:moveTo>
                <a:lnTo>
                  <a:pt x="1916735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Freeform 16"/>
          <p:cNvSpPr/>
          <p:nvPr/>
        </p:nvSpPr>
        <p:spPr>
          <a:xfrm>
            <a:off x="1349520" y="1960362"/>
            <a:ext cx="3194558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194558" y="0"/>
                </a:moveTo>
                <a:lnTo>
                  <a:pt x="3194558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Rounded Rectangle 17"/>
          <p:cNvSpPr/>
          <p:nvPr/>
        </p:nvSpPr>
        <p:spPr>
          <a:xfrm>
            <a:off x="4021333" y="1296474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8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Freeform 18"/>
          <p:cNvSpPr/>
          <p:nvPr/>
        </p:nvSpPr>
        <p:spPr>
          <a:xfrm>
            <a:off x="4137499" y="1406832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/</a:t>
            </a:r>
            <a:endParaRPr lang="en-US" sz="1900" kern="1200" dirty="0"/>
          </a:p>
        </p:txBody>
      </p:sp>
      <p:sp>
        <p:nvSpPr>
          <p:cNvPr id="20" name="Rounded Rectangle 19"/>
          <p:cNvSpPr/>
          <p:nvPr/>
        </p:nvSpPr>
        <p:spPr>
          <a:xfrm>
            <a:off x="826774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 20"/>
          <p:cNvSpPr/>
          <p:nvPr/>
        </p:nvSpPr>
        <p:spPr>
          <a:xfrm>
            <a:off x="942940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etc</a:t>
            </a:r>
            <a:endParaRPr lang="en-US" sz="1900" kern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2104598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Freeform 22"/>
          <p:cNvSpPr/>
          <p:nvPr/>
        </p:nvSpPr>
        <p:spPr>
          <a:xfrm>
            <a:off x="2220764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dev</a:t>
            </a:r>
            <a:endParaRPr lang="en-US" sz="1900" kern="1200" dirty="0"/>
          </a:p>
        </p:txBody>
      </p:sp>
      <p:sp>
        <p:nvSpPr>
          <p:cNvPr id="24" name="Rounded Rectangle 23"/>
          <p:cNvSpPr/>
          <p:nvPr/>
        </p:nvSpPr>
        <p:spPr>
          <a:xfrm>
            <a:off x="3382421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Freeform 24"/>
          <p:cNvSpPr/>
          <p:nvPr/>
        </p:nvSpPr>
        <p:spPr>
          <a:xfrm>
            <a:off x="3498587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home</a:t>
            </a:r>
            <a:endParaRPr lang="en-US" sz="1900" kern="1200" dirty="0"/>
          </a:p>
        </p:txBody>
      </p:sp>
      <p:sp>
        <p:nvSpPr>
          <p:cNvPr id="26" name="Rounded Rectangle 25"/>
          <p:cNvSpPr/>
          <p:nvPr/>
        </p:nvSpPr>
        <p:spPr>
          <a:xfrm>
            <a:off x="2104598" y="3232377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Freeform 26"/>
          <p:cNvSpPr/>
          <p:nvPr/>
        </p:nvSpPr>
        <p:spPr>
          <a:xfrm>
            <a:off x="2228295" y="3364637"/>
            <a:ext cx="1037960" cy="641985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arnstrm</a:t>
            </a:r>
            <a:endParaRPr lang="en-US" sz="1900" kern="1200" dirty="0"/>
          </a:p>
        </p:txBody>
      </p:sp>
      <p:sp>
        <p:nvSpPr>
          <p:cNvPr id="28" name="Rounded Rectangle 27"/>
          <p:cNvSpPr/>
          <p:nvPr/>
        </p:nvSpPr>
        <p:spPr>
          <a:xfrm>
            <a:off x="1465686" y="4200328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3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3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581852" y="4310686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smtClean="0"/>
              <a:t>folder1</a:t>
            </a:r>
            <a:endParaRPr lang="en-US" sz="1900" kern="1200" dirty="0"/>
          </a:p>
        </p:txBody>
      </p:sp>
      <p:sp>
        <p:nvSpPr>
          <p:cNvPr id="30" name="Rounded Rectangle 29"/>
          <p:cNvSpPr/>
          <p:nvPr/>
        </p:nvSpPr>
        <p:spPr>
          <a:xfrm>
            <a:off x="2743510" y="4200328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3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3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Freeform 30"/>
          <p:cNvSpPr/>
          <p:nvPr/>
        </p:nvSpPr>
        <p:spPr>
          <a:xfrm>
            <a:off x="2859675" y="4310686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folder2</a:t>
            </a:r>
            <a:endParaRPr lang="en-US" sz="1900" kern="1200" dirty="0"/>
          </a:p>
        </p:txBody>
      </p:sp>
      <p:sp>
        <p:nvSpPr>
          <p:cNvPr id="32" name="Rounded Rectangle 31"/>
          <p:cNvSpPr/>
          <p:nvPr/>
        </p:nvSpPr>
        <p:spPr>
          <a:xfrm>
            <a:off x="2743510" y="5168280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3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3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Freeform 32"/>
          <p:cNvSpPr/>
          <p:nvPr/>
        </p:nvSpPr>
        <p:spPr>
          <a:xfrm>
            <a:off x="2859675" y="5278637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fileA</a:t>
            </a:r>
            <a:endParaRPr lang="en-US" sz="1900" kern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3382421" y="3232377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Freeform 34"/>
          <p:cNvSpPr/>
          <p:nvPr/>
        </p:nvSpPr>
        <p:spPr>
          <a:xfrm>
            <a:off x="3498587" y="3342735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user2</a:t>
            </a:r>
            <a:endParaRPr lang="en-US" sz="1900" kern="1200" dirty="0"/>
          </a:p>
        </p:txBody>
      </p:sp>
      <p:sp>
        <p:nvSpPr>
          <p:cNvPr id="36" name="Rounded Rectangle 35"/>
          <p:cNvSpPr/>
          <p:nvPr/>
        </p:nvSpPr>
        <p:spPr>
          <a:xfrm>
            <a:off x="4660245" y="3232377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7" name="Freeform 36"/>
          <p:cNvSpPr/>
          <p:nvPr/>
        </p:nvSpPr>
        <p:spPr>
          <a:xfrm>
            <a:off x="4776411" y="3342735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user3</a:t>
            </a:r>
            <a:endParaRPr lang="en-US" sz="1900" kern="1200" dirty="0"/>
          </a:p>
        </p:txBody>
      </p:sp>
      <p:sp>
        <p:nvSpPr>
          <p:cNvPr id="38" name="Rounded Rectangle 37"/>
          <p:cNvSpPr/>
          <p:nvPr/>
        </p:nvSpPr>
        <p:spPr>
          <a:xfrm>
            <a:off x="5938068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9" name="Freeform 38"/>
          <p:cNvSpPr/>
          <p:nvPr/>
        </p:nvSpPr>
        <p:spPr>
          <a:xfrm>
            <a:off x="6054234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usr</a:t>
            </a:r>
            <a:endParaRPr lang="en-US" sz="1900" kern="1200" dirty="0"/>
          </a:p>
        </p:txBody>
      </p:sp>
      <p:sp>
        <p:nvSpPr>
          <p:cNvPr id="40" name="Rounded Rectangle 39"/>
          <p:cNvSpPr/>
          <p:nvPr/>
        </p:nvSpPr>
        <p:spPr>
          <a:xfrm>
            <a:off x="5938068" y="3232377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6054234" y="3342735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lib</a:t>
            </a:r>
            <a:endParaRPr lang="en-US" sz="1900" kern="1200" dirty="0"/>
          </a:p>
        </p:txBody>
      </p:sp>
      <p:sp>
        <p:nvSpPr>
          <p:cNvPr id="42" name="Rounded Rectangle 41"/>
          <p:cNvSpPr/>
          <p:nvPr/>
        </p:nvSpPr>
        <p:spPr>
          <a:xfrm>
            <a:off x="7215892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7332058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bin</a:t>
            </a:r>
            <a:endParaRPr lang="en-US" sz="1900" kern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4572000" y="4362994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Relative path for 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fileA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./folder2/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fileA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572000" y="5020005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Absolute path for 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fileA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</a:p>
          <a:p>
            <a:r>
              <a:rPr lang="en-US" sz="1600" dirty="0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/home/</a:t>
            </a:r>
            <a:r>
              <a:rPr lang="en-US" sz="1600" dirty="0" err="1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arnstrm</a:t>
            </a:r>
            <a:r>
              <a:rPr lang="en-US" sz="1600" dirty="0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/folder2/</a:t>
            </a:r>
            <a:r>
              <a:rPr lang="en-US" sz="1600" dirty="0" err="1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fileA</a:t>
            </a:r>
            <a:r>
              <a:rPr lang="en-US" sz="1600" dirty="0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600" dirty="0">
              <a:solidFill>
                <a:srgbClr val="FFC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42631" y="3050882"/>
            <a:ext cx="420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E1126"/>
                </a:solidFill>
              </a:rPr>
              <a:t>.</a:t>
            </a:r>
            <a:endParaRPr lang="en-US" sz="2800" dirty="0">
              <a:solidFill>
                <a:srgbClr val="CE1126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05225" y="3444216"/>
            <a:ext cx="181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E112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Present </a:t>
            </a:r>
          </a:p>
          <a:p>
            <a:r>
              <a:rPr lang="en-US" sz="1600" dirty="0" smtClean="0">
                <a:solidFill>
                  <a:srgbClr val="CE112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Directory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35130" y="2157353"/>
            <a:ext cx="540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E1126"/>
                </a:solidFill>
              </a:rPr>
              <a:t>..</a:t>
            </a:r>
            <a:endParaRPr lang="en-US" sz="2800" dirty="0">
              <a:solidFill>
                <a:srgbClr val="CE1126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14598" y="2498542"/>
            <a:ext cx="181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E112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Parent </a:t>
            </a:r>
          </a:p>
          <a:p>
            <a:r>
              <a:rPr lang="en-US" sz="1600" dirty="0" smtClean="0">
                <a:solidFill>
                  <a:srgbClr val="CE112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Directory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732431" y="754693"/>
            <a:ext cx="2012412" cy="116955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Contains fundamental executables (i.e., binaries) generally used by all users on the system</a:t>
            </a:r>
          </a:p>
        </p:txBody>
      </p:sp>
      <p:cxnSp>
        <p:nvCxnSpPr>
          <p:cNvPr id="53" name="Straight Arrow Connector 52"/>
          <p:cNvCxnSpPr>
            <a:stCxn id="51" idx="2"/>
            <a:endCxn id="42" idx="0"/>
          </p:cNvCxnSpPr>
          <p:nvPr/>
        </p:nvCxnSpPr>
        <p:spPr bwMode="auto">
          <a:xfrm>
            <a:off x="7738637" y="1924244"/>
            <a:ext cx="1" cy="340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3537872" y="450865"/>
            <a:ext cx="2012412" cy="52322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Root Directory, whole tree starts from here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55" name="Straight Arrow Connector 54"/>
          <p:cNvCxnSpPr>
            <a:stCxn id="54" idx="2"/>
            <a:endCxn id="18" idx="0"/>
          </p:cNvCxnSpPr>
          <p:nvPr/>
        </p:nvCxnSpPr>
        <p:spPr bwMode="auto">
          <a:xfrm>
            <a:off x="4544078" y="974085"/>
            <a:ext cx="1" cy="3223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2743508" y="1353692"/>
            <a:ext cx="2323315" cy="52322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All users home directories are located here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64" name="Straight Arrow Connector 63"/>
          <p:cNvCxnSpPr>
            <a:stCxn id="63" idx="2"/>
            <a:endCxn id="24" idx="0"/>
          </p:cNvCxnSpPr>
          <p:nvPr/>
        </p:nvCxnSpPr>
        <p:spPr bwMode="auto">
          <a:xfrm>
            <a:off x="3905166" y="1876912"/>
            <a:ext cx="1" cy="3875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97886" y="3290327"/>
            <a:ext cx="1144745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My Home!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75" name="Straight Arrow Connector 74"/>
          <p:cNvCxnSpPr>
            <a:stCxn id="74" idx="3"/>
            <a:endCxn id="48" idx="0"/>
          </p:cNvCxnSpPr>
          <p:nvPr/>
        </p:nvCxnSpPr>
        <p:spPr bwMode="auto">
          <a:xfrm>
            <a:off x="1242631" y="3444216"/>
            <a:ext cx="86949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9070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00"/>
                            </p:stCondLst>
                            <p:childTnLst>
                              <p:par>
                                <p:cTn id="9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000"/>
                            </p:stCondLst>
                            <p:childTnLst>
                              <p:par>
                                <p:cTn id="10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17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7" grpId="0" animBg="1"/>
      <p:bldP spid="27" grpId="1" animBg="1"/>
      <p:bldP spid="31" grpId="0" animBg="1"/>
      <p:bldP spid="31" grpId="1" animBg="1"/>
      <p:bldP spid="33" grpId="0" animBg="1"/>
      <p:bldP spid="33" grpId="1" animBg="1"/>
      <p:bldP spid="44" grpId="1"/>
      <p:bldP spid="45" grpId="0"/>
      <p:bldP spid="46" grpId="0"/>
      <p:bldP spid="46" grpId="1"/>
      <p:bldP spid="46" grpId="2"/>
      <p:bldP spid="48" grpId="0"/>
      <p:bldP spid="49" grpId="0"/>
      <p:bldP spid="49" grpId="1"/>
      <p:bldP spid="49" grpId="2"/>
      <p:bldP spid="50" grpId="0"/>
      <p:bldP spid="51" grpId="0" animBg="1"/>
      <p:bldP spid="51" grpId="1" animBg="1"/>
      <p:bldP spid="54" grpId="0" animBg="1"/>
      <p:bldP spid="54" grpId="1" animBg="1"/>
      <p:bldP spid="63" grpId="0" animBg="1"/>
      <p:bldP spid="63" grpId="1" animBg="1"/>
      <p:bldP spid="74" grpId="0" animBg="1"/>
      <p:bldP spid="74" grpId="1" animBg="1"/>
    </p:bldLst>
  </p:timing>
</p:sld>
</file>

<file path=ppt/theme/theme1.xml><?xml version="1.0" encoding="utf-8"?>
<a:theme xmlns:a="http://schemas.openxmlformats.org/drawingml/2006/main" name="PowerPoint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Univers 67 CondensedBold"/>
        <a:ea typeface=""/>
        <a:cs typeface=""/>
      </a:majorFont>
      <a:minorFont>
        <a:latin typeface="Univers 67 Condensed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993</TotalTime>
  <Words>878</Words>
  <Application>Microsoft Office PowerPoint</Application>
  <PresentationFormat>On-screen Show (4:3)</PresentationFormat>
  <Paragraphs>206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ＭＳ Ｐゴシック</vt:lpstr>
      <vt:lpstr>Arial</vt:lpstr>
      <vt:lpstr>Calibri</vt:lpstr>
      <vt:lpstr>Consolas</vt:lpstr>
      <vt:lpstr>Geneva</vt:lpstr>
      <vt:lpstr>Segoe Script</vt:lpstr>
      <vt:lpstr>Segoe UI</vt:lpstr>
      <vt:lpstr>Segoe UI Light</vt:lpstr>
      <vt:lpstr>Segoe UI Semibold</vt:lpstr>
      <vt:lpstr>Segoe UI Semilight</vt:lpstr>
      <vt:lpstr>Times</vt:lpstr>
      <vt:lpstr>Times New Roman</vt:lpstr>
      <vt:lpstr>Univers 67 CondensedBold</vt:lpstr>
      <vt:lpstr>PowerPoint</vt:lpstr>
      <vt:lpstr>Genome Informatics at Iowa  State University</vt:lpstr>
      <vt:lpstr>What do I do?</vt:lpstr>
      <vt:lpstr>GIF Team</vt:lpstr>
      <vt:lpstr>Workshop: Basic UNIX for Biologists</vt:lpstr>
      <vt:lpstr>Have you ever….</vt:lpstr>
      <vt:lpstr>What is UNIX?</vt:lpstr>
      <vt:lpstr>Can I learn UNIX?</vt:lpstr>
      <vt:lpstr>Kernel and Shells</vt:lpstr>
      <vt:lpstr>Organization</vt:lpstr>
      <vt:lpstr>High Performance Computing (HPC)</vt:lpstr>
      <vt:lpstr>Terminal</vt:lpstr>
      <vt:lpstr>Some things to remember</vt:lpstr>
      <vt:lpstr>Some useful tips</vt:lpstr>
      <vt:lpstr>Summary</vt:lpstr>
      <vt:lpstr>Hands-on exercise…</vt:lpstr>
      <vt:lpstr>AWK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Arun Seetharam</dc:creator>
  <cp:lastModifiedBy>Arun Seetharam</cp:lastModifiedBy>
  <cp:revision>78</cp:revision>
  <dcterms:created xsi:type="dcterms:W3CDTF">2013-11-14T17:36:34Z</dcterms:created>
  <dcterms:modified xsi:type="dcterms:W3CDTF">2014-06-23T12:42:28Z</dcterms:modified>
</cp:coreProperties>
</file>